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3" r:id="rId1"/>
  </p:sldMasterIdLst>
  <p:notesMasterIdLst>
    <p:notesMasterId r:id="rId27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69" r:id="rId15"/>
    <p:sldId id="268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8"/>
    <p:restoredTop sz="94634"/>
  </p:normalViewPr>
  <p:slideViewPr>
    <p:cSldViewPr snapToGrid="0" snapToObjects="1">
      <p:cViewPr varScale="1">
        <p:scale>
          <a:sx n="133" d="100"/>
          <a:sy n="133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E92C-72AB-2D42-A93F-8AEE0EC6FCD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8047A-64F3-DF44-B69F-7AEDF3B1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9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1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D6D23-2835-5A40-BF70-BE4D60F3226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2222E-06B4-9641-B5A5-D2D082D42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1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ossary_of_graph_theory#Direction" TargetMode="External"/><Relationship Id="rId2" Type="http://schemas.openxmlformats.org/officeDocument/2006/relationships/hyperlink" Target="https://en.wikipedia.org/wiki/Flow_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iki/Minimum_cu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93B-5207-DA45-8F98-5113C481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Graph Cuts for Skull Stripping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BB92-A370-BF4C-9C7C-CE38A1CC9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>
                <a:solidFill>
                  <a:schemeClr val="accent1"/>
                </a:solidFill>
              </a:rPr>
              <a:t>Ahsan Mahmood</a:t>
            </a:r>
          </a:p>
        </p:txBody>
      </p:sp>
    </p:spTree>
    <p:extLst>
      <p:ext uri="{BB962C8B-B14F-4D97-AF65-F5344CB8AC3E}">
        <p14:creationId xmlns:p14="http://schemas.microsoft.com/office/powerpoint/2010/main" val="265318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8407-06F9-3849-BD91-30ED1577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– Pixel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00773-692F-AD49-9EB2-1268917E0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High if belong to the same class (target or background)</a:t>
                </a:r>
              </a:p>
              <a:p>
                <a:pPr lvl="1"/>
                <a:r>
                  <a:rPr lang="en-US" dirty="0"/>
                  <a:t> Low otherwise</a:t>
                </a:r>
              </a:p>
              <a:p>
                <a:r>
                  <a:rPr lang="en-US" dirty="0"/>
                  <a:t>How to determine if in same class?</a:t>
                </a:r>
              </a:p>
              <a:p>
                <a:pPr lvl="1"/>
                <a:r>
                  <a:rPr lang="en-US" dirty="0"/>
                  <a:t>Gradients!</a:t>
                </a:r>
              </a:p>
              <a:p>
                <a:r>
                  <a:rPr lang="en-US" dirty="0"/>
                  <a:t>Very likely to be in the same class if gradient directions parallel</a:t>
                </a:r>
              </a:p>
              <a:p>
                <a:endParaRPr lang="en-US" dirty="0"/>
              </a:p>
              <a:p>
                <a:r>
                  <a:rPr lang="en-US" dirty="0"/>
                  <a:t>Weighting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00773-692F-AD49-9EB2-1268917E0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8407-06F9-3849-BD91-30ED1577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– Pixel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0773-692F-AD49-9EB2-1268917E0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-&gt; Pixel : high if background class</a:t>
            </a:r>
          </a:p>
          <a:p>
            <a:r>
              <a:rPr lang="en-US" dirty="0"/>
              <a:t>Pixel -&gt; Sink: high if target class</a:t>
            </a:r>
          </a:p>
          <a:p>
            <a:r>
              <a:rPr lang="en-US" dirty="0"/>
              <a:t>How to tell if target or background?</a:t>
            </a:r>
          </a:p>
          <a:p>
            <a:pPr lvl="1"/>
            <a:r>
              <a:rPr lang="en-US" dirty="0"/>
              <a:t>Seeds!</a:t>
            </a:r>
          </a:p>
          <a:p>
            <a:r>
              <a:rPr lang="en-US" dirty="0"/>
              <a:t>What does “high” even mean?</a:t>
            </a:r>
          </a:p>
          <a:p>
            <a:pPr lvl="1"/>
            <a:r>
              <a:rPr lang="en-US" dirty="0"/>
              <a:t>I don’t know</a:t>
            </a:r>
          </a:p>
        </p:txBody>
      </p:sp>
    </p:spTree>
    <p:extLst>
      <p:ext uri="{BB962C8B-B14F-4D97-AF65-F5344CB8AC3E}">
        <p14:creationId xmlns:p14="http://schemas.microsoft.com/office/powerpoint/2010/main" val="5552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F08D-209C-4648-AEE8-42AF8151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81C6-44D3-5149-A2AE-21E7D27A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seeds added via user interaction</a:t>
            </a:r>
          </a:p>
          <a:p>
            <a:r>
              <a:rPr lang="en-US" dirty="0"/>
              <a:t>Automation would be nice</a:t>
            </a:r>
          </a:p>
          <a:p>
            <a:r>
              <a:rPr lang="en-US" dirty="0"/>
              <a:t>Use a heuristic inspired by thresholding and quantiles</a:t>
            </a:r>
          </a:p>
          <a:p>
            <a:r>
              <a:rPr lang="en-US" dirty="0"/>
              <a:t>Main Idea: Skull generally appears brighter than white matter</a:t>
            </a:r>
          </a:p>
          <a:p>
            <a:r>
              <a:rPr lang="en-US" dirty="0"/>
              <a:t>Get all pixels that fall within one standard deviation of the class mean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9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F08D-209C-4648-AEE8-42AF8151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81C6-44D3-5149-A2AE-21E7D27A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98</a:t>
            </a:r>
            <a:r>
              <a:rPr lang="en-US" baseline="30000" dirty="0"/>
              <a:t>th</a:t>
            </a:r>
            <a:r>
              <a:rPr lang="en-US" dirty="0"/>
              <a:t> percentile as a threshold for skull</a:t>
            </a:r>
          </a:p>
          <a:p>
            <a:r>
              <a:rPr lang="en-US" dirty="0"/>
              <a:t>Intensities between 50</a:t>
            </a:r>
            <a:r>
              <a:rPr lang="en-US" baseline="30000" dirty="0"/>
              <a:t>th</a:t>
            </a:r>
            <a:r>
              <a:rPr lang="en-US" dirty="0"/>
              <a:t> and 70</a:t>
            </a:r>
            <a:r>
              <a:rPr lang="en-US" baseline="30000" dirty="0"/>
              <a:t>th</a:t>
            </a:r>
            <a:r>
              <a:rPr lang="en-US" dirty="0"/>
              <a:t> percentile worked well for “white matter” class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EBC7D-741B-CE4F-8635-520C6A54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83" y="3211648"/>
            <a:ext cx="4009666" cy="3646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83422-2000-1342-9DBB-835A1947E4F3}"/>
              </a:ext>
            </a:extLst>
          </p:cNvPr>
          <p:cNvSpPr txBox="1"/>
          <p:nvPr/>
        </p:nvSpPr>
        <p:spPr>
          <a:xfrm>
            <a:off x="2117562" y="6488668"/>
            <a:ext cx="307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Skull Seeds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6A6E9-1C07-1F44-A694-B3C3E8D3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60" y="3211648"/>
            <a:ext cx="4080472" cy="3578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213481-A18F-CB46-956A-CAA8076D9499}"/>
              </a:ext>
            </a:extLst>
          </p:cNvPr>
          <p:cNvSpPr txBox="1"/>
          <p:nvPr/>
        </p:nvSpPr>
        <p:spPr>
          <a:xfrm>
            <a:off x="6808666" y="6434408"/>
            <a:ext cx="307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“WM” Seeds</a:t>
            </a:r>
          </a:p>
        </p:txBody>
      </p:sp>
    </p:spTree>
    <p:extLst>
      <p:ext uri="{BB962C8B-B14F-4D97-AF65-F5344CB8AC3E}">
        <p14:creationId xmlns:p14="http://schemas.microsoft.com/office/powerpoint/2010/main" val="50154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Cutoff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1E0E6E-0329-7947-990C-18AF407C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is skull</a:t>
            </a:r>
          </a:p>
          <a:p>
            <a:r>
              <a:rPr lang="en-US" dirty="0"/>
              <a:t>Source -&gt; Pixel: Only connected to background</a:t>
            </a:r>
          </a:p>
          <a:p>
            <a:pPr lvl="1"/>
            <a:r>
              <a:rPr lang="en-US" dirty="0"/>
              <a:t>If pixel intensity &lt; target mean</a:t>
            </a:r>
          </a:p>
          <a:p>
            <a:r>
              <a:rPr lang="en-US" dirty="0"/>
              <a:t>Pixel -&gt; Sink : Only connected if pixel is in target class</a:t>
            </a:r>
          </a:p>
          <a:p>
            <a:pPr lvl="1"/>
            <a:r>
              <a:rPr lang="en-US" dirty="0"/>
              <a:t>If pixel intensity &gt; target mean</a:t>
            </a:r>
          </a:p>
          <a:p>
            <a:r>
              <a:rPr lang="en-US" dirty="0"/>
              <a:t>Weights to connected pixels: Intensities of the pixels</a:t>
            </a:r>
          </a:p>
          <a:p>
            <a:r>
              <a:rPr lang="en-US" dirty="0"/>
              <a:t>Not connected means edge weight is set to zero</a:t>
            </a:r>
          </a:p>
        </p:txBody>
      </p:sp>
    </p:spTree>
    <p:extLst>
      <p:ext uri="{BB962C8B-B14F-4D97-AF65-F5344CB8AC3E}">
        <p14:creationId xmlns:p14="http://schemas.microsoft.com/office/powerpoint/2010/main" val="221732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Cutoff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98369-A889-6648-BBAF-0B719E140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369" y="1381225"/>
            <a:ext cx="3537438" cy="2807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9FB3F-D05E-324C-BD22-77CAC434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703" y="1066883"/>
            <a:ext cx="7296519" cy="579111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0D54AF2A-D8C7-1248-AD82-BB4125A91E7F}"/>
              </a:ext>
            </a:extLst>
          </p:cNvPr>
          <p:cNvSpPr/>
          <p:nvPr/>
        </p:nvSpPr>
        <p:spPr>
          <a:xfrm>
            <a:off x="5388204" y="1421248"/>
            <a:ext cx="567891" cy="4995511"/>
          </a:xfrm>
          <a:prstGeom prst="rightBrace">
            <a:avLst/>
          </a:prstGeom>
          <a:ln w="25400" cap="sq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3CCD6-0094-7444-8401-6F9800EE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70" y="3919005"/>
            <a:ext cx="3537437" cy="3115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346B2E-9D87-BF42-AAC5-544DF47A4804}"/>
              </a:ext>
            </a:extLst>
          </p:cNvPr>
          <p:cNvSpPr txBox="1"/>
          <p:nvPr/>
        </p:nvSpPr>
        <p:spPr>
          <a:xfrm>
            <a:off x="25947" y="204986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7BC2C-A638-6A4F-A99C-06D32C1EAD7B}"/>
              </a:ext>
            </a:extLst>
          </p:cNvPr>
          <p:cNvSpPr txBox="1"/>
          <p:nvPr/>
        </p:nvSpPr>
        <p:spPr>
          <a:xfrm>
            <a:off x="25947" y="476530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Foreground Nodes</a:t>
            </a:r>
          </a:p>
        </p:txBody>
      </p:sp>
    </p:spTree>
    <p:extLst>
      <p:ext uri="{BB962C8B-B14F-4D97-AF65-F5344CB8AC3E}">
        <p14:creationId xmlns:p14="http://schemas.microsoft.com/office/powerpoint/2010/main" val="310413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Difference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1E0E6E-0329-7947-990C-18AF407C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capacities should vary on a range</a:t>
            </a:r>
          </a:p>
          <a:p>
            <a:r>
              <a:rPr lang="en-US" dirty="0"/>
              <a:t> As the difference from the target class mean intensities change, so should the corresponding weights to source/sink.</a:t>
            </a:r>
          </a:p>
          <a:p>
            <a:r>
              <a:rPr lang="en-US" dirty="0"/>
              <a:t>Source/Sink connected to all pixels</a:t>
            </a:r>
          </a:p>
          <a:p>
            <a:r>
              <a:rPr lang="en-US" dirty="0"/>
              <a:t>Edge weights: Intensities weighted by squared difference from class mean</a:t>
            </a:r>
          </a:p>
          <a:p>
            <a:pPr lvl="1"/>
            <a:r>
              <a:rPr lang="en-US" dirty="0"/>
              <a:t>Other decays tended to over/undershoot</a:t>
            </a:r>
          </a:p>
          <a:p>
            <a:r>
              <a:rPr lang="en-US" dirty="0"/>
              <a:t>Background Class: Skull</a:t>
            </a:r>
          </a:p>
          <a:p>
            <a:r>
              <a:rPr lang="en-US" dirty="0"/>
              <a:t>Target Class: White Matter</a:t>
            </a:r>
          </a:p>
        </p:txBody>
      </p:sp>
    </p:spTree>
    <p:extLst>
      <p:ext uri="{BB962C8B-B14F-4D97-AF65-F5344CB8AC3E}">
        <p14:creationId xmlns:p14="http://schemas.microsoft.com/office/powerpoint/2010/main" val="420882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Difference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EF3E9CE-3A4F-914F-889F-415920D6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288" y="1446365"/>
            <a:ext cx="3352537" cy="275494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346B2E-9D87-BF42-AAC5-544DF47A4804}"/>
              </a:ext>
            </a:extLst>
          </p:cNvPr>
          <p:cNvSpPr txBox="1"/>
          <p:nvPr/>
        </p:nvSpPr>
        <p:spPr>
          <a:xfrm>
            <a:off x="25947" y="204986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7BC2C-A638-6A4F-A99C-06D32C1EAD7B}"/>
              </a:ext>
            </a:extLst>
          </p:cNvPr>
          <p:cNvSpPr txBox="1"/>
          <p:nvPr/>
        </p:nvSpPr>
        <p:spPr>
          <a:xfrm>
            <a:off x="25947" y="476530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Foreground Nodes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62B61-969A-1E4F-B115-1D39A098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80" y="1001798"/>
            <a:ext cx="7185354" cy="5794408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0D54AF2A-D8C7-1248-AD82-BB4125A91E7F}"/>
              </a:ext>
            </a:extLst>
          </p:cNvPr>
          <p:cNvSpPr/>
          <p:nvPr/>
        </p:nvSpPr>
        <p:spPr>
          <a:xfrm>
            <a:off x="5040967" y="1446365"/>
            <a:ext cx="567891" cy="4995511"/>
          </a:xfrm>
          <a:prstGeom prst="rightBrace">
            <a:avLst/>
          </a:prstGeom>
          <a:ln w="25400" cap="sq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0F4E69-3724-B742-8039-88451023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288" y="3922816"/>
            <a:ext cx="3352537" cy="29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2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1E0E6E-0329-7947-990C-18AF407C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Combines cutoffs based on classes and intensity differences</a:t>
            </a:r>
          </a:p>
          <a:p>
            <a:r>
              <a:rPr lang="en-US" dirty="0"/>
              <a:t> Source is only connected to background pixels (pixels lying outside the brain) and the skull seeds</a:t>
            </a:r>
          </a:p>
          <a:p>
            <a:pPr lvl="1"/>
            <a:r>
              <a:rPr lang="en-US" dirty="0"/>
              <a:t>The weights on these edges are set to the maximum flow value</a:t>
            </a:r>
          </a:p>
          <a:p>
            <a:r>
              <a:rPr lang="en-US" dirty="0"/>
              <a:t> Conversely the sink is only connected to non-background pixels</a:t>
            </a:r>
          </a:p>
          <a:p>
            <a:pPr lvl="1"/>
            <a:r>
              <a:rPr lang="en-US" dirty="0"/>
              <a:t>The weights for edges connecting white matter seeds are set to maximum</a:t>
            </a:r>
          </a:p>
          <a:p>
            <a:pPr lvl="1"/>
            <a:r>
              <a:rPr lang="en-US" dirty="0"/>
              <a:t> Other non-skull regions are weighed according to intensity differences from the white matter class mean</a:t>
            </a:r>
          </a:p>
        </p:txBody>
      </p:sp>
    </p:spTree>
    <p:extLst>
      <p:ext uri="{BB962C8B-B14F-4D97-AF65-F5344CB8AC3E}">
        <p14:creationId xmlns:p14="http://schemas.microsoft.com/office/powerpoint/2010/main" val="15131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A064-CBAB-7747-AD31-93C386B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Difference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76D115-C11E-A64D-87B5-0F56DB46E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88" y="1446365"/>
            <a:ext cx="3367571" cy="294620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346B2E-9D87-BF42-AAC5-544DF47A4804}"/>
              </a:ext>
            </a:extLst>
          </p:cNvPr>
          <p:cNvSpPr txBox="1"/>
          <p:nvPr/>
        </p:nvSpPr>
        <p:spPr>
          <a:xfrm>
            <a:off x="25947" y="204986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7BC2C-A638-6A4F-A99C-06D32C1EAD7B}"/>
              </a:ext>
            </a:extLst>
          </p:cNvPr>
          <p:cNvSpPr txBox="1"/>
          <p:nvPr/>
        </p:nvSpPr>
        <p:spPr>
          <a:xfrm>
            <a:off x="25947" y="4765304"/>
            <a:ext cx="163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Foreground Nodes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D54AF2A-D8C7-1248-AD82-BB4125A91E7F}"/>
              </a:ext>
            </a:extLst>
          </p:cNvPr>
          <p:cNvSpPr/>
          <p:nvPr/>
        </p:nvSpPr>
        <p:spPr>
          <a:xfrm>
            <a:off x="5040967" y="1446365"/>
            <a:ext cx="567891" cy="4995511"/>
          </a:xfrm>
          <a:prstGeom prst="rightBrace">
            <a:avLst/>
          </a:prstGeom>
          <a:ln w="25400" cap="sq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7FBE-C28D-9E45-95E2-93581779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85" y="4161806"/>
            <a:ext cx="3316273" cy="2850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74839-33E8-1C44-9D1E-109005F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39" y="1247106"/>
            <a:ext cx="6505014" cy="52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2056-62C8-474B-84C3-8638FDB4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9350"/>
          </a:xfrm>
        </p:spPr>
        <p:txBody>
          <a:bodyPr/>
          <a:lstStyle/>
          <a:p>
            <a:r>
              <a:rPr lang="en-US" dirty="0"/>
              <a:t>Binary Segmentation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3D7F010-3B86-A043-A5C5-14577428E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4948"/>
            <a:ext cx="10515600" cy="3372928"/>
          </a:xfrm>
        </p:spPr>
      </p:pic>
    </p:spTree>
    <p:extLst>
      <p:ext uri="{BB962C8B-B14F-4D97-AF65-F5344CB8AC3E}">
        <p14:creationId xmlns:p14="http://schemas.microsoft.com/office/powerpoint/2010/main" val="164811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1DD-F09D-8445-A87C-7C50444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8876-841D-0342-9084-F027F9A7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final optimization </a:t>
            </a:r>
          </a:p>
          <a:p>
            <a:r>
              <a:rPr lang="en-US" dirty="0"/>
              <a:t>Lots of background pixels (very low intensity)</a:t>
            </a:r>
          </a:p>
          <a:p>
            <a:pPr lvl="1"/>
            <a:r>
              <a:rPr lang="en-US" dirty="0"/>
              <a:t>Have high pixel-pixel weights</a:t>
            </a:r>
          </a:p>
          <a:p>
            <a:pPr lvl="1"/>
            <a:r>
              <a:rPr lang="en-US" dirty="0"/>
              <a:t>Algorithm wants to push flow through them and not the skull</a:t>
            </a:r>
          </a:p>
          <a:p>
            <a:r>
              <a:rPr lang="en-US" dirty="0"/>
              <a:t>Solution: DESTROY them</a:t>
            </a:r>
          </a:p>
          <a:p>
            <a:r>
              <a:rPr lang="en-US" dirty="0"/>
              <a:t>Remove pixel – pixel edges that are solely between very low intensity pixels</a:t>
            </a:r>
          </a:p>
        </p:txBody>
      </p:sp>
    </p:spTree>
    <p:extLst>
      <p:ext uri="{BB962C8B-B14F-4D97-AF65-F5344CB8AC3E}">
        <p14:creationId xmlns:p14="http://schemas.microsoft.com/office/powerpoint/2010/main" val="368867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1DD-F09D-8445-A87C-7C50444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- Hybrid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72D38F-C65C-194D-8B98-10C41CD20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651" y="1658090"/>
            <a:ext cx="6150349" cy="49399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D9658-4DFF-624C-BD14-D652914D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792" y="1625493"/>
            <a:ext cx="5878127" cy="500513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F28DE04-1ADC-2E4B-A012-3C4B0AE7E4C3}"/>
              </a:ext>
            </a:extLst>
          </p:cNvPr>
          <p:cNvSpPr/>
          <p:nvPr/>
        </p:nvSpPr>
        <p:spPr>
          <a:xfrm>
            <a:off x="5491021" y="3243713"/>
            <a:ext cx="1209957" cy="118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Pruning</a:t>
            </a:r>
          </a:p>
        </p:txBody>
      </p:sp>
    </p:spTree>
    <p:extLst>
      <p:ext uri="{BB962C8B-B14F-4D97-AF65-F5344CB8AC3E}">
        <p14:creationId xmlns:p14="http://schemas.microsoft.com/office/powerpoint/2010/main" val="368336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1DD-F09D-8445-A87C-7C50444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– Intensity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09995-68C1-1849-B505-8D40D787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31" y="1485770"/>
            <a:ext cx="6661832" cy="535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61AE2-0CF2-DD41-A13B-DC80166B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834" y="1485770"/>
            <a:ext cx="6661833" cy="53722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F28DE04-1ADC-2E4B-A012-3C4B0AE7E4C3}"/>
              </a:ext>
            </a:extLst>
          </p:cNvPr>
          <p:cNvSpPr/>
          <p:nvPr/>
        </p:nvSpPr>
        <p:spPr>
          <a:xfrm>
            <a:off x="5539146" y="3243713"/>
            <a:ext cx="1209957" cy="118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Pruning</a:t>
            </a:r>
          </a:p>
        </p:txBody>
      </p:sp>
    </p:spTree>
    <p:extLst>
      <p:ext uri="{BB962C8B-B14F-4D97-AF65-F5344CB8AC3E}">
        <p14:creationId xmlns:p14="http://schemas.microsoft.com/office/powerpoint/2010/main" val="142370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FFA2-AF62-BB46-A1ED-8D76BF7E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3DF0-D6F4-644B-9F59-0EEB39D5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Combined result from hybrid and intensity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4BF17-DD58-D942-8636-651039FC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" y="2332406"/>
            <a:ext cx="5044991" cy="452559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7E80D2B-B972-1D4C-8B1F-F586A72243D7}"/>
              </a:ext>
            </a:extLst>
          </p:cNvPr>
          <p:cNvSpPr/>
          <p:nvPr/>
        </p:nvSpPr>
        <p:spPr>
          <a:xfrm>
            <a:off x="5198995" y="4001294"/>
            <a:ext cx="965184" cy="792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F9EFA-1640-BA4F-A2CA-B9CDA153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95" y="2265029"/>
            <a:ext cx="5630780" cy="48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4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FFA2-AF62-BB46-A1ED-8D76BF7E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89407" cy="750771"/>
          </a:xfrm>
        </p:spPr>
        <p:txBody>
          <a:bodyPr/>
          <a:lstStyle/>
          <a:p>
            <a:r>
              <a:rPr lang="en-US" dirty="0"/>
              <a:t>Some Additional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1467C-9C26-AB49-AE00-B89CFE17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6127"/>
            <a:ext cx="3302636" cy="2877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D663F-F2E5-6243-8986-B45E7DD9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" y="646565"/>
            <a:ext cx="3287106" cy="2871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C3C98-AC61-A44F-A437-6A5C5C46D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017" y="3886127"/>
            <a:ext cx="3457073" cy="2877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06CEA-F4A8-2D45-A780-0FCD17A70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434" y="694818"/>
            <a:ext cx="3287106" cy="2734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5E89A-4756-E24C-8C1B-13FE99FC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948" y="3886127"/>
            <a:ext cx="3380089" cy="2813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C2D81-14B2-9546-BE13-414CFACA5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662" y="694818"/>
            <a:ext cx="3287106" cy="273418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7E80D2B-B972-1D4C-8B1F-F586A72243D7}"/>
              </a:ext>
            </a:extLst>
          </p:cNvPr>
          <p:cNvSpPr/>
          <p:nvPr/>
        </p:nvSpPr>
        <p:spPr>
          <a:xfrm rot="5400000">
            <a:off x="1372714" y="3392531"/>
            <a:ext cx="607105" cy="52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953C68A-7B53-4B4F-AA2E-34E5E0A23829}"/>
              </a:ext>
            </a:extLst>
          </p:cNvPr>
          <p:cNvSpPr/>
          <p:nvPr/>
        </p:nvSpPr>
        <p:spPr>
          <a:xfrm rot="5400000">
            <a:off x="5355964" y="3367759"/>
            <a:ext cx="607105" cy="52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252B247-95E8-9846-92E6-7CAFC3CB1CCB}"/>
              </a:ext>
            </a:extLst>
          </p:cNvPr>
          <p:cNvSpPr/>
          <p:nvPr/>
        </p:nvSpPr>
        <p:spPr>
          <a:xfrm rot="5400000">
            <a:off x="9267948" y="3367758"/>
            <a:ext cx="607105" cy="52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7F71-796D-9F46-8C01-302F59A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8C89-F3F2-174C-ADAA-6B95D8C5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straightforward graph cut problem</a:t>
            </a:r>
          </a:p>
          <a:p>
            <a:pPr lvl="1"/>
            <a:r>
              <a:rPr lang="en-US" dirty="0"/>
              <a:t>No clear boundary edges</a:t>
            </a:r>
          </a:p>
          <a:p>
            <a:r>
              <a:rPr lang="en-US" dirty="0"/>
              <a:t>Lingering issues</a:t>
            </a:r>
          </a:p>
          <a:p>
            <a:pPr lvl="1"/>
            <a:r>
              <a:rPr lang="en-US" dirty="0"/>
              <a:t>Noise</a:t>
            </a:r>
          </a:p>
          <a:p>
            <a:pPr lvl="1"/>
            <a:r>
              <a:rPr lang="en-US" dirty="0"/>
              <a:t>Smoothness</a:t>
            </a:r>
          </a:p>
          <a:p>
            <a:pPr lvl="1"/>
            <a:r>
              <a:rPr lang="en-US" dirty="0"/>
              <a:t>That pesky corpus callosum</a:t>
            </a:r>
          </a:p>
          <a:p>
            <a:r>
              <a:rPr lang="en-US" dirty="0"/>
              <a:t>Adding an explicit distance metric will prevent unlikely cut and act as a smoothness term</a:t>
            </a:r>
          </a:p>
          <a:p>
            <a:r>
              <a:rPr lang="en-US" dirty="0"/>
              <a:t>Postprocessing steps like morphological dilation and erosion could solve issues with holes</a:t>
            </a:r>
          </a:p>
        </p:txBody>
      </p:sp>
    </p:spTree>
    <p:extLst>
      <p:ext uri="{BB962C8B-B14F-4D97-AF65-F5344CB8AC3E}">
        <p14:creationId xmlns:p14="http://schemas.microsoft.com/office/powerpoint/2010/main" val="102652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2056-62C8-474B-84C3-8638FDB4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9350"/>
          </a:xfrm>
        </p:spPr>
        <p:txBody>
          <a:bodyPr/>
          <a:lstStyle/>
          <a:p>
            <a:r>
              <a:rPr lang="en-US"/>
              <a:t>Graph Cuts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30F0B1-9BAE-9142-95B3-2704E91C2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414" y="1121782"/>
            <a:ext cx="6763292" cy="53710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3A202-8F6A-A145-9FAD-E144F4FD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3" y="2000277"/>
            <a:ext cx="4733157" cy="30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2056-62C8-474B-84C3-8638FDB4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9350"/>
          </a:xfrm>
        </p:spPr>
        <p:txBody>
          <a:bodyPr/>
          <a:lstStyle/>
          <a:p>
            <a:r>
              <a:rPr lang="en-US" dirty="0"/>
              <a:t>Graph Cuts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13F61-DC8F-DE41-AD83-D467845D3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148" y="1825625"/>
            <a:ext cx="5011703" cy="4351338"/>
          </a:xfrm>
        </p:spPr>
      </p:pic>
    </p:spTree>
    <p:extLst>
      <p:ext uri="{BB962C8B-B14F-4D97-AF65-F5344CB8AC3E}">
        <p14:creationId xmlns:p14="http://schemas.microsoft.com/office/powerpoint/2010/main" val="207039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CB71-1BFC-D74F-8DEF-E6665397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0847-23B4-C547-8458-87A424C7B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15807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max-flow min-cut theorem</a:t>
            </a:r>
            <a:r>
              <a:rPr lang="en-US" dirty="0"/>
              <a:t> states that in a </a:t>
            </a:r>
            <a:r>
              <a:rPr lang="en-US" dirty="0">
                <a:hlinkClick r:id="rId2" tooltip="Flow network"/>
              </a:rPr>
              <a:t>flow network</a:t>
            </a:r>
            <a:r>
              <a:rPr lang="en-US" dirty="0"/>
              <a:t>, the maximum amount of flow passing from the </a:t>
            </a:r>
            <a:r>
              <a:rPr lang="en-US" i="1" dirty="0">
                <a:hlinkClick r:id="rId3" tooltip="Glossary of graph theory"/>
              </a:rPr>
              <a:t>source</a:t>
            </a:r>
            <a:r>
              <a:rPr lang="en-US" dirty="0"/>
              <a:t> to the </a:t>
            </a:r>
            <a:r>
              <a:rPr lang="en-US" i="1" dirty="0">
                <a:hlinkClick r:id="rId3" tooltip="Glossary of graph theory"/>
              </a:rPr>
              <a:t>sink</a:t>
            </a:r>
            <a:r>
              <a:rPr lang="en-US" dirty="0"/>
              <a:t> is equal to the total weight of the edges in the </a:t>
            </a:r>
            <a:r>
              <a:rPr lang="en-US" dirty="0">
                <a:hlinkClick r:id="rId4" tooltip="Minimum cut"/>
              </a:rPr>
              <a:t>minimum cut</a:t>
            </a:r>
            <a:endParaRPr lang="en-US" dirty="0"/>
          </a:p>
          <a:p>
            <a:r>
              <a:rPr lang="en-US" b="1" dirty="0"/>
              <a:t>Cut</a:t>
            </a:r>
            <a:r>
              <a:rPr lang="en-US" dirty="0"/>
              <a:t>: Edges which if removed would disconnect the source from the sink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975E7-2EF5-B642-9762-2D1147EFF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433"/>
            <a:ext cx="5855562" cy="30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4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CB71-1BFC-D74F-8DEF-E6665397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Maxflow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F347D2-B2E3-B24E-A421-62064D1C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067" y="1912076"/>
            <a:ext cx="7277866" cy="36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57AC-C5B2-5D47-95E9-5A32FD10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A9E5-A631-9F42-BD99-39061679E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1080" cy="4478922"/>
          </a:xfrm>
        </p:spPr>
        <p:txBody>
          <a:bodyPr/>
          <a:lstStyle/>
          <a:p>
            <a:r>
              <a:rPr lang="en-US" dirty="0"/>
              <a:t>T1 weighted MRI Images from assignment in BME 775</a:t>
            </a:r>
          </a:p>
          <a:p>
            <a:r>
              <a:rPr lang="en-US" dirty="0"/>
              <a:t>Sagittal sections</a:t>
            </a:r>
          </a:p>
          <a:p>
            <a:r>
              <a:rPr lang="en-US" dirty="0"/>
              <a:t>Corpus Callosum clearly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6A2A1-CEEF-0A4C-B0C1-7D1758B9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027" y="806166"/>
            <a:ext cx="6618973" cy="59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9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57AC-C5B2-5D47-95E9-5A32FD10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A9E5-A631-9F42-BD99-39061679E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70684" cy="4440421"/>
          </a:xfrm>
        </p:spPr>
        <p:txBody>
          <a:bodyPr/>
          <a:lstStyle/>
          <a:p>
            <a:r>
              <a:rPr lang="en-US" dirty="0"/>
              <a:t>Background noise</a:t>
            </a:r>
          </a:p>
          <a:p>
            <a:r>
              <a:rPr lang="en-US" dirty="0"/>
              <a:t>Used hard threshold to remove it</a:t>
            </a:r>
          </a:p>
          <a:p>
            <a:r>
              <a:rPr lang="en-US" dirty="0"/>
              <a:t>Some non-brain anatomical structures visible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9932E-DCB2-D847-9791-CF385E97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16" y="591955"/>
            <a:ext cx="7645084" cy="6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1AB1-F9E4-DB4F-B870-E2C48079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A7260-3531-EA4F-B3E4-37E91769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6368" cy="4767680"/>
          </a:xfrm>
        </p:spPr>
        <p:txBody>
          <a:bodyPr/>
          <a:lstStyle/>
          <a:p>
            <a:r>
              <a:rPr lang="en-US" dirty="0"/>
              <a:t>Each pixel assigned a corresponding node</a:t>
            </a:r>
          </a:p>
          <a:p>
            <a:r>
              <a:rPr lang="en-US" dirty="0"/>
              <a:t>Each edge between pixels assigned a flow capacity</a:t>
            </a:r>
          </a:p>
          <a:p>
            <a:r>
              <a:rPr lang="en-US" dirty="0"/>
              <a:t>Created virtual source and sink</a:t>
            </a:r>
          </a:p>
          <a:p>
            <a:r>
              <a:rPr lang="en-US" dirty="0"/>
              <a:t>Source forward connected to pixels</a:t>
            </a:r>
          </a:p>
          <a:p>
            <a:r>
              <a:rPr lang="en-US" dirty="0"/>
              <a:t>Pixels forward connected to sink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BC305-D14A-0741-9793-DC7BED4C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506" y="1690688"/>
            <a:ext cx="3633027" cy="38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577</Words>
  <Application>Microsoft Macintosh PowerPoint</Application>
  <PresentationFormat>Widescreen</PresentationFormat>
  <Paragraphs>104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Graph Cuts for Skull Stripping</vt:lpstr>
      <vt:lpstr>Binary Segmentation</vt:lpstr>
      <vt:lpstr>Graph Cuts</vt:lpstr>
      <vt:lpstr>Graph Cuts</vt:lpstr>
      <vt:lpstr>Maxflow</vt:lpstr>
      <vt:lpstr>Maxflow</vt:lpstr>
      <vt:lpstr>Data</vt:lpstr>
      <vt:lpstr>Data</vt:lpstr>
      <vt:lpstr>Building Graph</vt:lpstr>
      <vt:lpstr>Pixel – Pixel Weights</vt:lpstr>
      <vt:lpstr>Source/Sink – Pixel Weights</vt:lpstr>
      <vt:lpstr>Generating Seeds</vt:lpstr>
      <vt:lpstr>Generating Seeds</vt:lpstr>
      <vt:lpstr>Strict Cutoff</vt:lpstr>
      <vt:lpstr>Strict Cutoff</vt:lpstr>
      <vt:lpstr>Intensity Difference</vt:lpstr>
      <vt:lpstr>Intensity Difference</vt:lpstr>
      <vt:lpstr>Hybrid Approach</vt:lpstr>
      <vt:lpstr>Intensity Difference</vt:lpstr>
      <vt:lpstr>Pruning</vt:lpstr>
      <vt:lpstr>Pruning - Hybrid</vt:lpstr>
      <vt:lpstr>Pruning – Intensity Difference</vt:lpstr>
      <vt:lpstr>Final Mask</vt:lpstr>
      <vt:lpstr>Some Additional Examples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Cuts for Skull Stripping</dc:title>
  <dc:creator>Ahsan Mahmood</dc:creator>
  <cp:lastModifiedBy>Ahsan Mahmood</cp:lastModifiedBy>
  <cp:revision>33</cp:revision>
  <dcterms:created xsi:type="dcterms:W3CDTF">2018-12-13T12:54:58Z</dcterms:created>
  <dcterms:modified xsi:type="dcterms:W3CDTF">2018-12-13T19:44:31Z</dcterms:modified>
</cp:coreProperties>
</file>